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9" r:id="rId2"/>
    <p:sldId id="269" r:id="rId3"/>
    <p:sldId id="270" r:id="rId4"/>
    <p:sldId id="273" r:id="rId5"/>
    <p:sldId id="274" r:id="rId6"/>
    <p:sldId id="275" r:id="rId7"/>
    <p:sldId id="280" r:id="rId8"/>
    <p:sldId id="276" r:id="rId9"/>
    <p:sldId id="27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00"/>
    <a:srgbClr val="0000FF"/>
    <a:srgbClr val="00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6E51BA-58AA-4EE5-9B86-4E8913777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8C48F4-9ED1-4F31-B02F-CCDA8AF57B4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2F3B7-BE17-4CC9-A5DB-83FDA6975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93B42-AB61-432F-B6EB-1795E7583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7CAC-21B2-436B-BF9F-43BA8EAF6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466FE-2CBD-4E6A-B5B4-FD0142CAB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197BC-61DC-4A39-8B1F-F3E3680D7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61B15-AC50-42E1-8667-EE70C758A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0DC07-54A4-455A-92B5-A34D03DB4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AF704-61D2-476B-B480-72DEABC80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AF567-A8DA-4706-A4A8-4402DB1B8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66F8B-8F9D-4B34-810E-524D2FBA1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45DC8-6C00-48D9-A7AB-3A296E28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C517F7-CCEA-48F0-8AAE-1E0409804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35900" y="26988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2082800" y="1371600"/>
            <a:ext cx="4927600" cy="3657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579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9933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Kể CHUYệN</a:t>
            </a:r>
          </a:p>
          <a:p>
            <a:pPr algn="ctr"/>
            <a:endParaRPr lang="en-US" sz="36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9933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9933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KHỐI 4 </a:t>
            </a:r>
          </a:p>
        </p:txBody>
      </p:sp>
      <p:pic>
        <p:nvPicPr>
          <p:cNvPr id="2052" name="Picture 7" descr="pretty_flower_purple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9538" y="55673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8" descr="pretty_flower_yellow_h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57150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pretty_flower_orange_h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8" y="166688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25475" y="117475"/>
            <a:ext cx="784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/>
          </a:p>
          <a:p>
            <a:pPr algn="ctr">
              <a:spcBef>
                <a:spcPct val="50000"/>
              </a:spcBef>
            </a:pPr>
            <a:r>
              <a:rPr lang="en-US" sz="2400" b="1" u="sng"/>
              <a:t>Kể chuyện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I. Kiểm tra bài cũ: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Em hãy kể lại câu chuyện </a:t>
            </a:r>
            <a:r>
              <a:rPr lang="vi-VN" sz="2400" b="1"/>
              <a:t>đ</a:t>
            </a:r>
            <a:r>
              <a:rPr lang="en-US" sz="2400" b="1"/>
              <a:t>ã nghe, </a:t>
            </a:r>
            <a:r>
              <a:rPr lang="vi-VN" sz="2400" b="1"/>
              <a:t>đ</a:t>
            </a:r>
            <a:r>
              <a:rPr lang="en-US" sz="2400" b="1"/>
              <a:t>ã </a:t>
            </a:r>
            <a:r>
              <a:rPr lang="vi-VN" sz="2400" b="1"/>
              <a:t>đ</a:t>
            </a:r>
            <a:r>
              <a:rPr lang="en-US" sz="2400" b="1"/>
              <a:t>ọc nói về </a:t>
            </a:r>
            <a:r>
              <a:rPr lang="vi-VN" sz="2400" b="1"/>
              <a:t>ư</a:t>
            </a:r>
            <a:r>
              <a:rPr lang="en-US" sz="2400" b="1"/>
              <a:t>ớc m</a:t>
            </a:r>
            <a:r>
              <a:rPr lang="vi-VN" sz="2400" b="1"/>
              <a:t>ơ</a:t>
            </a:r>
            <a:r>
              <a:rPr lang="en-US" sz="2400" b="1"/>
              <a:t> </a:t>
            </a:r>
            <a:r>
              <a:rPr lang="vi-VN" sz="2400" b="1"/>
              <a:t>đ</a:t>
            </a:r>
            <a:r>
              <a:rPr lang="en-US" sz="2400" b="1"/>
              <a:t>ẹp hoặc </a:t>
            </a:r>
            <a:r>
              <a:rPr lang="vi-VN" sz="2400" b="1"/>
              <a:t>ư</a:t>
            </a:r>
            <a:r>
              <a:rPr lang="en-US" sz="2400" b="1"/>
              <a:t>ớc m</a:t>
            </a:r>
            <a:r>
              <a:rPr lang="vi-VN" sz="2400" b="1"/>
              <a:t>ơ</a:t>
            </a:r>
            <a:r>
              <a:rPr lang="en-US" sz="2400" b="1"/>
              <a:t> viển vông, phi lí.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90600" y="152400"/>
            <a:ext cx="784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/>
          </a:p>
          <a:p>
            <a:pPr algn="ctr">
              <a:spcBef>
                <a:spcPct val="50000"/>
              </a:spcBef>
            </a:pPr>
            <a:r>
              <a:rPr lang="en-US" sz="2400" b="1" u="sng"/>
              <a:t>Kể chuyện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0" y="12192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Kể chuyện </a:t>
            </a:r>
            <a:r>
              <a:rPr lang="vi-VN" sz="2400" b="1"/>
              <a:t>đư</a:t>
            </a:r>
            <a:r>
              <a:rPr lang="en-US" sz="2400" b="1"/>
              <a:t>ợc chứng kiến hoặc tham gia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2286000"/>
            <a:ext cx="868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Đề bài:</a:t>
            </a:r>
            <a:r>
              <a:rPr lang="en-US" sz="2400" b="1"/>
              <a:t> Kể chuyện về </a:t>
            </a:r>
            <a:r>
              <a:rPr lang="vi-VN" sz="2400" b="1"/>
              <a:t>ư</a:t>
            </a:r>
            <a:r>
              <a:rPr lang="en-US" sz="2400" b="1"/>
              <a:t>ớc m</a:t>
            </a:r>
            <a:r>
              <a:rPr lang="vi-VN" sz="2400" b="1"/>
              <a:t>ơ</a:t>
            </a:r>
            <a:r>
              <a:rPr lang="en-US" sz="2400" b="1"/>
              <a:t> </a:t>
            </a:r>
            <a:r>
              <a:rPr lang="vi-VN" sz="2400" b="1"/>
              <a:t>đ</a:t>
            </a:r>
            <a:r>
              <a:rPr lang="en-US" sz="2400" b="1"/>
              <a:t>ẹp của em hoặc của 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             bạn bè, ng</a:t>
            </a:r>
            <a:r>
              <a:rPr lang="vi-VN" sz="2400" b="1"/>
              <a:t>ư</a:t>
            </a:r>
            <a:r>
              <a:rPr lang="en-US" sz="2400" b="1"/>
              <a:t>ời thân.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09600" y="3657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1. Yêu cầu của </a:t>
            </a:r>
            <a:r>
              <a:rPr lang="vi-VN" sz="2400" b="1"/>
              <a:t>đ</a:t>
            </a:r>
            <a:r>
              <a:rPr lang="en-US" sz="2400" b="1"/>
              <a:t>ề</a:t>
            </a:r>
            <a:r>
              <a:rPr lang="en-US" sz="2000"/>
              <a:t>: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692275" y="2727325"/>
            <a:ext cx="4851400" cy="568325"/>
            <a:chOff x="1066" y="1718"/>
            <a:chExt cx="3056" cy="358"/>
          </a:xfrm>
        </p:grpSpPr>
        <p:sp>
          <p:nvSpPr>
            <p:cNvPr id="4104" name="Line 9"/>
            <p:cNvSpPr>
              <a:spLocks noChangeShapeType="1"/>
            </p:cNvSpPr>
            <p:nvPr/>
          </p:nvSpPr>
          <p:spPr bwMode="auto">
            <a:xfrm>
              <a:off x="2327" y="1718"/>
              <a:ext cx="106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Line 10"/>
            <p:cNvSpPr>
              <a:spLocks noChangeShapeType="1"/>
            </p:cNvSpPr>
            <p:nvPr/>
          </p:nvSpPr>
          <p:spPr bwMode="auto">
            <a:xfrm>
              <a:off x="1066" y="2076"/>
              <a:ext cx="56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11"/>
            <p:cNvSpPr>
              <a:spLocks noChangeShapeType="1"/>
            </p:cNvSpPr>
            <p:nvPr/>
          </p:nvSpPr>
          <p:spPr bwMode="auto">
            <a:xfrm>
              <a:off x="3464" y="1718"/>
              <a:ext cx="658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12"/>
            <p:cNvSpPr>
              <a:spLocks noChangeShapeType="1"/>
            </p:cNvSpPr>
            <p:nvPr/>
          </p:nvSpPr>
          <p:spPr bwMode="auto">
            <a:xfrm>
              <a:off x="1752" y="2066"/>
              <a:ext cx="94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35000" y="42672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2. Các hướng xây dựng cốt truyện.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" y="0"/>
            <a:ext cx="883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/>
          </a:p>
          <a:p>
            <a:pPr algn="ctr"/>
            <a:r>
              <a:rPr lang="en-US" sz="2400" b="1" u="sng"/>
              <a:t>Kể chuyện</a:t>
            </a:r>
          </a:p>
          <a:p>
            <a:pPr algn="ctr"/>
            <a:r>
              <a:rPr lang="en-US" sz="2400" b="1"/>
              <a:t>Kể chuyện </a:t>
            </a:r>
            <a:r>
              <a:rPr lang="vi-VN" sz="2400" b="1"/>
              <a:t>đư</a:t>
            </a:r>
            <a:r>
              <a:rPr lang="en-US" sz="2400" b="1"/>
              <a:t>ợc chứng kiến hoặc tham gia</a:t>
            </a:r>
          </a:p>
          <a:p>
            <a:pPr algn="ctr"/>
            <a:endParaRPr lang="en-US" sz="1600" b="1">
              <a:solidFill>
                <a:srgbClr val="FF0066"/>
              </a:solidFill>
            </a:endParaRPr>
          </a:p>
          <a:p>
            <a:pPr algn="ctr"/>
            <a:r>
              <a:rPr lang="en-US" sz="2300" b="1">
                <a:solidFill>
                  <a:srgbClr val="FF0066"/>
                </a:solidFill>
              </a:rPr>
              <a:t>Đề bài</a:t>
            </a:r>
            <a:r>
              <a:rPr lang="en-US" sz="2300" b="1"/>
              <a:t>: Kể chuyện về </a:t>
            </a:r>
            <a:r>
              <a:rPr lang="vi-VN" sz="2300" b="1" u="sng"/>
              <a:t>ư</a:t>
            </a:r>
            <a:r>
              <a:rPr lang="en-US" sz="2300" b="1" u="sng"/>
              <a:t>ớc m</a:t>
            </a:r>
            <a:r>
              <a:rPr lang="vi-VN" sz="2300" b="1" u="sng"/>
              <a:t>ơ</a:t>
            </a:r>
            <a:r>
              <a:rPr lang="en-US" sz="2300" b="1" u="sng"/>
              <a:t> </a:t>
            </a:r>
            <a:r>
              <a:rPr lang="vi-VN" sz="2300" b="1" u="sng"/>
              <a:t>đ</a:t>
            </a:r>
            <a:r>
              <a:rPr lang="en-US" sz="2300" b="1" u="sng"/>
              <a:t>ẹp của em</a:t>
            </a:r>
            <a:r>
              <a:rPr lang="en-US" sz="2300" b="1"/>
              <a:t> hoặc </a:t>
            </a:r>
            <a:r>
              <a:rPr lang="en-US" sz="2300" b="1" u="sng"/>
              <a:t>của bạn bè,        ng</a:t>
            </a:r>
            <a:r>
              <a:rPr lang="vi-VN" sz="2300" b="1" u="sng"/>
              <a:t>ư</a:t>
            </a:r>
            <a:r>
              <a:rPr lang="en-US" sz="2300" b="1" u="sng"/>
              <a:t>ời thân</a:t>
            </a:r>
            <a:r>
              <a:rPr lang="en-US" sz="2300" b="1"/>
              <a:t>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8600" y="2238375"/>
            <a:ext cx="8610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300" b="1"/>
              <a:t>a, Em (hoặc bạn bè, ng</a:t>
            </a:r>
            <a:r>
              <a:rPr lang="vi-VN" sz="2300" b="1"/>
              <a:t>ư</a:t>
            </a:r>
            <a:r>
              <a:rPr lang="en-US" sz="2300" b="1"/>
              <a:t>ời thân) có một </a:t>
            </a:r>
            <a:r>
              <a:rPr lang="vi-VN" sz="2300" b="1"/>
              <a:t>ư</a:t>
            </a:r>
            <a:r>
              <a:rPr lang="en-US" sz="2300" b="1"/>
              <a:t>ớc m</a:t>
            </a:r>
            <a:r>
              <a:rPr lang="vi-VN" sz="2300" b="1"/>
              <a:t>ơ</a:t>
            </a:r>
            <a:r>
              <a:rPr lang="en-US" sz="2300" b="1"/>
              <a:t> </a:t>
            </a:r>
            <a:r>
              <a:rPr lang="vi-VN" sz="2300" b="1"/>
              <a:t>đ</a:t>
            </a:r>
            <a:r>
              <a:rPr lang="en-US" sz="2300" b="1"/>
              <a:t>ẹp. Em kể một câu chuyện </a:t>
            </a:r>
            <a:r>
              <a:rPr lang="vi-VN" sz="2300" b="1"/>
              <a:t>đ</a:t>
            </a:r>
            <a:r>
              <a:rPr lang="en-US" sz="2300" b="1"/>
              <a:t>ể giải thích: Điều gì </a:t>
            </a:r>
            <a:r>
              <a:rPr lang="vi-VN" sz="2300" b="1"/>
              <a:t>đ</a:t>
            </a:r>
            <a:r>
              <a:rPr lang="en-US" sz="2300" b="1"/>
              <a:t>ã làm nảy sinh </a:t>
            </a:r>
            <a:r>
              <a:rPr lang="vi-VN" sz="2300" b="1"/>
              <a:t>ư</a:t>
            </a:r>
            <a:r>
              <a:rPr lang="en-US" sz="2300" b="1"/>
              <a:t>ớc m</a:t>
            </a:r>
            <a:r>
              <a:rPr lang="vi-VN" sz="2300" b="1"/>
              <a:t>ơ</a:t>
            </a:r>
            <a:r>
              <a:rPr lang="en-US" sz="2300" b="1"/>
              <a:t> </a:t>
            </a:r>
            <a:r>
              <a:rPr lang="vi-VN" sz="2300" b="1"/>
              <a:t>đ</a:t>
            </a:r>
            <a:r>
              <a:rPr lang="en-US" sz="2300" b="1"/>
              <a:t>ó?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8600" y="3429000"/>
            <a:ext cx="4800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M:</a:t>
            </a:r>
            <a:r>
              <a:rPr lang="en-US" sz="2000" b="1"/>
              <a:t> Quê em tr</a:t>
            </a:r>
            <a:r>
              <a:rPr lang="vi-VN" sz="2000" b="1"/>
              <a:t>ư</a:t>
            </a:r>
            <a:r>
              <a:rPr lang="en-US" sz="2000" b="1"/>
              <a:t>ớc </a:t>
            </a:r>
            <a:r>
              <a:rPr lang="vi-VN" sz="2000" b="1"/>
              <a:t>đ</a:t>
            </a:r>
            <a:r>
              <a:rPr lang="en-US" sz="2000" b="1"/>
              <a:t>ây th</a:t>
            </a:r>
            <a:r>
              <a:rPr lang="vi-VN" sz="2000" b="1"/>
              <a:t>ư</a:t>
            </a:r>
            <a:r>
              <a:rPr lang="en-US" sz="2000" b="1"/>
              <a:t>ờng mất mùa và xảy ra nạn </a:t>
            </a:r>
            <a:r>
              <a:rPr lang="vi-VN" sz="2000" b="1"/>
              <a:t>đ</a:t>
            </a:r>
            <a:r>
              <a:rPr lang="en-US" sz="2000" b="1"/>
              <a:t>ói. Các kĩ s</a:t>
            </a:r>
            <a:r>
              <a:rPr lang="vi-VN" sz="2000" b="1"/>
              <a:t>ư</a:t>
            </a:r>
            <a:r>
              <a:rPr lang="en-US" sz="2000" b="1"/>
              <a:t> nông nghiệp </a:t>
            </a:r>
            <a:r>
              <a:rPr lang="vi-VN" sz="2000" b="1"/>
              <a:t>đ</a:t>
            </a:r>
            <a:r>
              <a:rPr lang="en-US" sz="2000" b="1"/>
              <a:t>em về trồng thử một giống lúa mới cho n</a:t>
            </a:r>
            <a:r>
              <a:rPr lang="vi-VN" sz="2000" b="1"/>
              <a:t>ă</a:t>
            </a:r>
            <a:r>
              <a:rPr lang="en-US" sz="2000" b="1"/>
              <a:t>ng suất cao. Từ </a:t>
            </a:r>
            <a:r>
              <a:rPr lang="vi-VN" sz="2000" b="1"/>
              <a:t>đ</a:t>
            </a:r>
            <a:r>
              <a:rPr lang="en-US" sz="2000" b="1"/>
              <a:t>ó, quê em liên tục </a:t>
            </a:r>
            <a:r>
              <a:rPr lang="vi-VN" sz="2000" b="1"/>
              <a:t>đư</a:t>
            </a:r>
            <a:r>
              <a:rPr lang="en-US" sz="2000" b="1"/>
              <a:t>ợc mùa, dân ấm no. Em mong </a:t>
            </a:r>
            <a:r>
              <a:rPr lang="vi-VN" sz="2000" b="1"/>
              <a:t>ư</a:t>
            </a:r>
            <a:r>
              <a:rPr lang="en-US" sz="2000" b="1"/>
              <a:t>ớc trở thành kĩ s</a:t>
            </a:r>
            <a:r>
              <a:rPr lang="vi-VN" sz="2000" b="1"/>
              <a:t>ư</a:t>
            </a:r>
            <a:r>
              <a:rPr lang="en-US" sz="2000" b="1"/>
              <a:t> nông nghiệp </a:t>
            </a:r>
            <a:r>
              <a:rPr lang="vi-VN" sz="2000" b="1"/>
              <a:t>đ</a:t>
            </a:r>
            <a:r>
              <a:rPr lang="en-US" sz="2000" b="1"/>
              <a:t>ể tìm ra nhiều giống lúa mới cho n</a:t>
            </a:r>
            <a:r>
              <a:rPr lang="vi-VN" sz="2000" b="1"/>
              <a:t>ă</a:t>
            </a:r>
            <a:r>
              <a:rPr lang="en-US" sz="2000" b="1"/>
              <a:t>ng suất cao h</a:t>
            </a:r>
            <a:r>
              <a:rPr lang="vi-VN" sz="2000" b="1"/>
              <a:t>ơ</a:t>
            </a:r>
            <a:r>
              <a:rPr lang="en-US" sz="2000" b="1"/>
              <a:t>n nữa</a:t>
            </a:r>
            <a:r>
              <a:rPr lang="en-US" sz="2000"/>
              <a:t>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96850" y="5921375"/>
            <a:ext cx="487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Nguyên nhân làm nảy sinh </a:t>
            </a:r>
            <a:r>
              <a:rPr lang="vi-VN" sz="2400" b="1">
                <a:solidFill>
                  <a:srgbClr val="FF0000"/>
                </a:solidFill>
              </a:rPr>
              <a:t>ư</a:t>
            </a:r>
            <a:r>
              <a:rPr lang="en-US" sz="2400" b="1">
                <a:solidFill>
                  <a:srgbClr val="FF0000"/>
                </a:solidFill>
              </a:rPr>
              <a:t>ớc m</a:t>
            </a:r>
            <a:r>
              <a:rPr lang="vi-VN" sz="2400" b="1">
                <a:solidFill>
                  <a:srgbClr val="FF0000"/>
                </a:solidFill>
              </a:rPr>
              <a:t>ơ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vi-VN" sz="2400" b="1">
                <a:solidFill>
                  <a:srgbClr val="FF0000"/>
                </a:solidFill>
              </a:rPr>
              <a:t>đ</a:t>
            </a:r>
            <a:r>
              <a:rPr lang="en-US" sz="2400" b="1">
                <a:solidFill>
                  <a:srgbClr val="FF0000"/>
                </a:solidFill>
              </a:rPr>
              <a:t>ẹp</a:t>
            </a:r>
            <a:r>
              <a:rPr lang="en-US" sz="200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126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3124200"/>
            <a:ext cx="3902075" cy="3540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/>
          </a:p>
          <a:p>
            <a:pPr algn="ctr"/>
            <a:r>
              <a:rPr lang="en-US" sz="2400" b="1" u="sng"/>
              <a:t>Kể chuyện</a:t>
            </a:r>
          </a:p>
          <a:p>
            <a:pPr algn="ctr"/>
            <a:r>
              <a:rPr lang="en-US" sz="2400" b="1"/>
              <a:t>Kể chuyện </a:t>
            </a:r>
            <a:r>
              <a:rPr lang="vi-VN" sz="2400" b="1"/>
              <a:t>đư</a:t>
            </a:r>
            <a:r>
              <a:rPr lang="en-US" sz="2400" b="1"/>
              <a:t>ợc chứng kiến hoặc tham gia</a:t>
            </a:r>
          </a:p>
          <a:p>
            <a:pPr algn="ctr"/>
            <a:endParaRPr lang="en-US" sz="2400" b="1">
              <a:solidFill>
                <a:srgbClr val="FF0066"/>
              </a:solidFill>
            </a:endParaRPr>
          </a:p>
          <a:p>
            <a:pPr algn="ctr"/>
            <a:r>
              <a:rPr lang="en-US" sz="2400" b="1">
                <a:solidFill>
                  <a:srgbClr val="FF0066"/>
                </a:solidFill>
              </a:rPr>
              <a:t>Đề bài</a:t>
            </a:r>
            <a:r>
              <a:rPr lang="en-US" sz="2400" b="1"/>
              <a:t>: Kể chuyện về </a:t>
            </a:r>
            <a:r>
              <a:rPr lang="vi-VN" sz="2400" b="1" u="sng"/>
              <a:t>ư</a:t>
            </a:r>
            <a:r>
              <a:rPr lang="en-US" sz="2400" b="1" u="sng"/>
              <a:t>ớc m</a:t>
            </a:r>
            <a:r>
              <a:rPr lang="vi-VN" sz="2400" b="1" u="sng"/>
              <a:t>ơ</a:t>
            </a:r>
            <a:r>
              <a:rPr lang="en-US" sz="2400" b="1" u="sng"/>
              <a:t> </a:t>
            </a:r>
            <a:r>
              <a:rPr lang="vi-VN" sz="2400" b="1" u="sng"/>
              <a:t>đ</a:t>
            </a:r>
            <a:r>
              <a:rPr lang="en-US" sz="2400" b="1" u="sng"/>
              <a:t>ẹp của em</a:t>
            </a:r>
            <a:r>
              <a:rPr lang="en-US" sz="2400" b="1"/>
              <a:t> hoặc </a:t>
            </a:r>
            <a:r>
              <a:rPr lang="en-US" sz="2400" b="1" u="sng"/>
              <a:t>của bạn bè,          ng</a:t>
            </a:r>
            <a:r>
              <a:rPr lang="vi-VN" sz="2400" b="1" u="sng"/>
              <a:t>ư</a:t>
            </a:r>
            <a:r>
              <a:rPr lang="en-US" sz="2400" b="1" u="sng"/>
              <a:t>ời thân</a:t>
            </a:r>
            <a:r>
              <a:rPr lang="en-US" sz="2000"/>
              <a:t>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5250" y="3030538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/>
              <a:t>b, Em (hoặc bạn bè, ng</a:t>
            </a:r>
            <a:r>
              <a:rPr lang="vi-VN" sz="2000"/>
              <a:t>ư</a:t>
            </a:r>
            <a:r>
              <a:rPr lang="en-US" sz="2000"/>
              <a:t>ời thân) có một </a:t>
            </a:r>
            <a:r>
              <a:rPr lang="vi-VN" sz="2000"/>
              <a:t>ư</a:t>
            </a:r>
            <a:r>
              <a:rPr lang="en-US" sz="2000"/>
              <a:t>ớc m</a:t>
            </a:r>
            <a:r>
              <a:rPr lang="vi-VN" sz="2000"/>
              <a:t>ơ</a:t>
            </a:r>
            <a:r>
              <a:rPr lang="en-US" sz="2000"/>
              <a:t> </a:t>
            </a:r>
            <a:r>
              <a:rPr lang="vi-VN" sz="2000"/>
              <a:t>đ</a:t>
            </a:r>
            <a:r>
              <a:rPr lang="en-US" sz="2000"/>
              <a:t>ẹp và </a:t>
            </a:r>
            <a:r>
              <a:rPr lang="vi-VN" sz="2000"/>
              <a:t>đ</a:t>
            </a:r>
            <a:r>
              <a:rPr lang="en-US" sz="2000"/>
              <a:t>ang cố gắng </a:t>
            </a:r>
            <a:r>
              <a:rPr lang="vi-VN" sz="2000"/>
              <a:t>đ</a:t>
            </a:r>
            <a:r>
              <a:rPr lang="en-US" sz="2000"/>
              <a:t>ể </a:t>
            </a:r>
            <a:r>
              <a:rPr lang="vi-VN" sz="2000"/>
              <a:t>đ</a:t>
            </a:r>
            <a:r>
              <a:rPr lang="en-US" sz="2000"/>
              <a:t>ạt </a:t>
            </a:r>
            <a:r>
              <a:rPr lang="vi-VN" sz="2000"/>
              <a:t>đư</a:t>
            </a:r>
            <a:r>
              <a:rPr lang="en-US" sz="2000"/>
              <a:t>ợc </a:t>
            </a:r>
            <a:r>
              <a:rPr lang="vi-VN" sz="2000"/>
              <a:t>ư</a:t>
            </a:r>
            <a:r>
              <a:rPr lang="en-US" sz="2000"/>
              <a:t>ớc m</a:t>
            </a:r>
            <a:r>
              <a:rPr lang="vi-VN" sz="2000"/>
              <a:t>ơ</a:t>
            </a:r>
            <a:r>
              <a:rPr lang="en-US" sz="2000"/>
              <a:t> </a:t>
            </a:r>
            <a:r>
              <a:rPr lang="vi-VN" sz="2000"/>
              <a:t>đ</a:t>
            </a:r>
            <a:r>
              <a:rPr lang="en-US" sz="2000"/>
              <a:t>ó.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9375" y="4238625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FF0066"/>
                </a:solidFill>
              </a:rPr>
              <a:t>M:</a:t>
            </a:r>
            <a:r>
              <a:rPr lang="en-US" sz="2000"/>
              <a:t> Em m</a:t>
            </a:r>
            <a:r>
              <a:rPr lang="vi-VN" sz="2000"/>
              <a:t>ơ</a:t>
            </a:r>
            <a:r>
              <a:rPr lang="en-US" sz="2000"/>
              <a:t> </a:t>
            </a:r>
            <a:r>
              <a:rPr lang="vi-VN" sz="2000"/>
              <a:t>ư</a:t>
            </a:r>
            <a:r>
              <a:rPr lang="en-US" sz="2000"/>
              <a:t>ớc thành một vận </a:t>
            </a:r>
            <a:r>
              <a:rPr lang="vi-VN" sz="2000"/>
              <a:t>đ</a:t>
            </a:r>
            <a:r>
              <a:rPr lang="en-US" sz="2000"/>
              <a:t>ộng viên b</a:t>
            </a:r>
            <a:r>
              <a:rPr lang="vi-VN" sz="2000"/>
              <a:t>ơ</a:t>
            </a:r>
            <a:r>
              <a:rPr lang="en-US" sz="2000"/>
              <a:t>i lội dành Huy ch</a:t>
            </a:r>
            <a:r>
              <a:rPr lang="vi-VN" sz="2000"/>
              <a:t>ươ</a:t>
            </a:r>
            <a:r>
              <a:rPr lang="en-US" sz="2000"/>
              <a:t>ng Vàng. Để </a:t>
            </a:r>
            <a:r>
              <a:rPr lang="vi-VN" sz="2000"/>
              <a:t>đ</a:t>
            </a:r>
            <a:r>
              <a:rPr lang="en-US" sz="2000"/>
              <a:t>ạt </a:t>
            </a:r>
            <a:r>
              <a:rPr lang="vi-VN" sz="2000"/>
              <a:t>đư</a:t>
            </a:r>
            <a:r>
              <a:rPr lang="en-US" sz="2000"/>
              <a:t>ợc </a:t>
            </a:r>
            <a:r>
              <a:rPr lang="vi-VN" sz="2000"/>
              <a:t>ư</a:t>
            </a:r>
            <a:r>
              <a:rPr lang="en-US" sz="2000"/>
              <a:t>ớc m</a:t>
            </a:r>
            <a:r>
              <a:rPr lang="vi-VN" sz="2000"/>
              <a:t>ơ</a:t>
            </a:r>
            <a:r>
              <a:rPr lang="en-US" sz="2000"/>
              <a:t> </a:t>
            </a:r>
            <a:r>
              <a:rPr lang="vi-VN" sz="2000"/>
              <a:t>đ</a:t>
            </a:r>
            <a:r>
              <a:rPr lang="en-US" sz="2000"/>
              <a:t>ó, em tham gia câu lạc bộ b</a:t>
            </a:r>
            <a:r>
              <a:rPr lang="vi-VN" sz="2000"/>
              <a:t>ơ</a:t>
            </a:r>
            <a:r>
              <a:rPr lang="en-US" sz="2000"/>
              <a:t>i lội và tập luyện rất ch</a:t>
            </a:r>
            <a:r>
              <a:rPr lang="vi-VN" sz="2000"/>
              <a:t>ă</a:t>
            </a:r>
            <a:r>
              <a:rPr lang="en-US" sz="2000"/>
              <a:t>m chỉ.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6029325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        Những cố gắng </a:t>
            </a:r>
            <a:r>
              <a:rPr lang="vi-VN" sz="2000">
                <a:solidFill>
                  <a:srgbClr val="FF0000"/>
                </a:solidFill>
              </a:rPr>
              <a:t>đ</a:t>
            </a:r>
            <a:r>
              <a:rPr lang="en-US" sz="2000">
                <a:solidFill>
                  <a:srgbClr val="FF0000"/>
                </a:solidFill>
              </a:rPr>
              <a:t>ể </a:t>
            </a:r>
            <a:r>
              <a:rPr lang="vi-VN" sz="2000">
                <a:solidFill>
                  <a:srgbClr val="FF0000"/>
                </a:solidFill>
              </a:rPr>
              <a:t>đ</a:t>
            </a:r>
            <a:r>
              <a:rPr lang="en-US" sz="2000">
                <a:solidFill>
                  <a:srgbClr val="FF0000"/>
                </a:solidFill>
              </a:rPr>
              <a:t>ạt 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ớc m</a:t>
            </a:r>
            <a:r>
              <a:rPr lang="vi-VN" sz="2000">
                <a:solidFill>
                  <a:srgbClr val="FF0000"/>
                </a:solidFill>
              </a:rPr>
              <a:t>ơ</a:t>
            </a:r>
            <a:r>
              <a:rPr lang="en-US" sz="2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5105400" y="34290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6151" name="Picture 10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4263" y="2562225"/>
            <a:ext cx="4068762" cy="4140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/>
          </a:p>
          <a:p>
            <a:pPr algn="ctr"/>
            <a:r>
              <a:rPr lang="en-US" sz="2400" b="1" u="sng"/>
              <a:t>Kể chuyện</a:t>
            </a:r>
          </a:p>
          <a:p>
            <a:pPr algn="ctr"/>
            <a:r>
              <a:rPr lang="en-US" sz="2400" b="1"/>
              <a:t>Kể chuyện </a:t>
            </a:r>
            <a:r>
              <a:rPr lang="vi-VN" sz="2400" b="1"/>
              <a:t>đư</a:t>
            </a:r>
            <a:r>
              <a:rPr lang="en-US" sz="2400" b="1"/>
              <a:t>ợc chứng kiến hoặc tham gia</a:t>
            </a:r>
          </a:p>
          <a:p>
            <a:pPr algn="ctr"/>
            <a:endParaRPr lang="en-US" sz="2400" b="1">
              <a:solidFill>
                <a:srgbClr val="FF0066"/>
              </a:solidFill>
            </a:endParaRPr>
          </a:p>
          <a:p>
            <a:pPr algn="ctr"/>
            <a:r>
              <a:rPr lang="en-US" sz="2400" b="1">
                <a:solidFill>
                  <a:srgbClr val="FF0066"/>
                </a:solidFill>
              </a:rPr>
              <a:t>Đề bài:</a:t>
            </a:r>
            <a:r>
              <a:rPr lang="en-US" sz="2400" b="1"/>
              <a:t> Kể chuyện về </a:t>
            </a:r>
            <a:r>
              <a:rPr lang="vi-VN" sz="2400" b="1" u="sng"/>
              <a:t>ư</a:t>
            </a:r>
            <a:r>
              <a:rPr lang="en-US" sz="2400" b="1" u="sng"/>
              <a:t>ớc m</a:t>
            </a:r>
            <a:r>
              <a:rPr lang="vi-VN" sz="2400" b="1" u="sng"/>
              <a:t>ơ</a:t>
            </a:r>
            <a:r>
              <a:rPr lang="en-US" sz="2400" b="1" u="sng"/>
              <a:t> </a:t>
            </a:r>
            <a:r>
              <a:rPr lang="vi-VN" sz="2400" b="1" u="sng"/>
              <a:t>đ</a:t>
            </a:r>
            <a:r>
              <a:rPr lang="en-US" sz="2400" b="1" u="sng"/>
              <a:t>ẹp của em</a:t>
            </a:r>
            <a:r>
              <a:rPr lang="en-US" sz="2400" b="1"/>
              <a:t> hoặc </a:t>
            </a:r>
            <a:r>
              <a:rPr lang="en-US" sz="2400" b="1" u="sng"/>
              <a:t>của bạn bè, ng</a:t>
            </a:r>
            <a:r>
              <a:rPr lang="vi-VN" sz="2400" b="1" u="sng"/>
              <a:t>ư</a:t>
            </a:r>
            <a:r>
              <a:rPr lang="en-US" sz="2400" b="1" u="sng"/>
              <a:t>ời thân</a:t>
            </a:r>
            <a:r>
              <a:rPr lang="en-US" sz="2400" b="1"/>
              <a:t>.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42875" y="2282825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/>
              <a:t>c, Em (hoặc bạn bè, ng</a:t>
            </a:r>
            <a:r>
              <a:rPr lang="vi-VN" sz="2000"/>
              <a:t>ư</a:t>
            </a:r>
            <a:r>
              <a:rPr lang="en-US" sz="2000"/>
              <a:t>ời thân) có một </a:t>
            </a:r>
            <a:r>
              <a:rPr lang="vi-VN" sz="2000"/>
              <a:t>ư</a:t>
            </a:r>
            <a:r>
              <a:rPr lang="en-US" sz="2000"/>
              <a:t>ớc m</a:t>
            </a:r>
            <a:r>
              <a:rPr lang="vi-VN" sz="2000"/>
              <a:t>ơ</a:t>
            </a:r>
            <a:r>
              <a:rPr lang="en-US" sz="2000"/>
              <a:t> </a:t>
            </a:r>
            <a:r>
              <a:rPr lang="vi-VN" sz="2000"/>
              <a:t>đ</a:t>
            </a:r>
            <a:r>
              <a:rPr lang="en-US" sz="2000"/>
              <a:t>ẹp. Em (hoặc bạn bè, ng</a:t>
            </a:r>
            <a:r>
              <a:rPr lang="vi-VN" sz="2000"/>
              <a:t>ư</a:t>
            </a:r>
            <a:r>
              <a:rPr lang="en-US" sz="2000"/>
              <a:t>ời thân) </a:t>
            </a:r>
            <a:r>
              <a:rPr lang="vi-VN" sz="2000"/>
              <a:t>đ</a:t>
            </a:r>
            <a:r>
              <a:rPr lang="en-US" sz="2000"/>
              <a:t>ã v</a:t>
            </a:r>
            <a:r>
              <a:rPr lang="vi-VN" sz="2000"/>
              <a:t>ư</a:t>
            </a:r>
            <a:r>
              <a:rPr lang="en-US" sz="2000"/>
              <a:t>ợt qua nhiều khó kh</a:t>
            </a:r>
            <a:r>
              <a:rPr lang="vi-VN" sz="2000"/>
              <a:t>ă</a:t>
            </a:r>
            <a:r>
              <a:rPr lang="en-US" sz="2000"/>
              <a:t>n và </a:t>
            </a:r>
            <a:r>
              <a:rPr lang="vi-VN" sz="2000"/>
              <a:t>đ</a:t>
            </a:r>
            <a:r>
              <a:rPr lang="en-US" sz="2000"/>
              <a:t>ạt </a:t>
            </a:r>
            <a:r>
              <a:rPr lang="vi-VN" sz="2000"/>
              <a:t>đư</a:t>
            </a:r>
            <a:r>
              <a:rPr lang="en-US" sz="2000"/>
              <a:t>ợc </a:t>
            </a:r>
            <a:r>
              <a:rPr lang="vi-VN" sz="2000"/>
              <a:t>ư</a:t>
            </a:r>
            <a:r>
              <a:rPr lang="en-US" sz="2000"/>
              <a:t>ớc m</a:t>
            </a:r>
            <a:r>
              <a:rPr lang="vi-VN" sz="2000"/>
              <a:t>ơ</a:t>
            </a:r>
            <a:r>
              <a:rPr lang="en-US" sz="2000"/>
              <a:t> </a:t>
            </a:r>
            <a:r>
              <a:rPr lang="vi-VN" sz="2000"/>
              <a:t>đ</a:t>
            </a:r>
            <a:r>
              <a:rPr lang="en-US" sz="2000"/>
              <a:t>ó.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42875" y="3683000"/>
            <a:ext cx="4572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FF0066"/>
                </a:solidFill>
              </a:rPr>
              <a:t>M:</a:t>
            </a:r>
            <a:r>
              <a:rPr lang="en-US" sz="2000"/>
              <a:t> Em học môn toán ch</a:t>
            </a:r>
            <a:r>
              <a:rPr lang="vi-VN" sz="2000"/>
              <a:t>ư</a:t>
            </a:r>
            <a:r>
              <a:rPr lang="en-US" sz="2000"/>
              <a:t>a tốt nh</a:t>
            </a:r>
            <a:r>
              <a:rPr lang="vi-VN" sz="2000"/>
              <a:t>ư</a:t>
            </a:r>
            <a:r>
              <a:rPr lang="en-US" sz="2000"/>
              <a:t>ng mong </a:t>
            </a:r>
            <a:r>
              <a:rPr lang="vi-VN" sz="2000"/>
              <a:t>ư</a:t>
            </a:r>
            <a:r>
              <a:rPr lang="en-US" sz="2000"/>
              <a:t>ớc trở thành học sinh giỏi Toán. Đạt </a:t>
            </a:r>
            <a:r>
              <a:rPr lang="vi-VN" sz="2000"/>
              <a:t>đư</a:t>
            </a:r>
            <a:r>
              <a:rPr lang="en-US" sz="2000"/>
              <a:t>ợc </a:t>
            </a:r>
            <a:r>
              <a:rPr lang="vi-VN" sz="2000"/>
              <a:t>đ</a:t>
            </a:r>
            <a:r>
              <a:rPr lang="en-US" sz="2000"/>
              <a:t>iều này thật khó. Nh</a:t>
            </a:r>
            <a:r>
              <a:rPr lang="vi-VN" sz="2000"/>
              <a:t>ư</a:t>
            </a:r>
            <a:r>
              <a:rPr lang="en-US" sz="2000"/>
              <a:t>ng em </a:t>
            </a:r>
            <a:r>
              <a:rPr lang="vi-VN" sz="2000"/>
              <a:t>đ</a:t>
            </a:r>
            <a:r>
              <a:rPr lang="en-US" sz="2000"/>
              <a:t>ã cố gắng rất nhiều. Cuối n</a:t>
            </a:r>
            <a:r>
              <a:rPr lang="vi-VN" sz="2000"/>
              <a:t>ă</a:t>
            </a:r>
            <a:r>
              <a:rPr lang="en-US" sz="2000"/>
              <a:t>m học vừa qua, em </a:t>
            </a:r>
            <a:r>
              <a:rPr lang="vi-VN" sz="2000"/>
              <a:t>đ</a:t>
            </a:r>
            <a:r>
              <a:rPr lang="en-US" sz="2000"/>
              <a:t>ạt </a:t>
            </a:r>
            <a:r>
              <a:rPr lang="vi-VN" sz="2000"/>
              <a:t>đ</a:t>
            </a:r>
            <a:r>
              <a:rPr lang="en-US" sz="2000"/>
              <a:t>iểm tổng kết môn Toán rất cao và </a:t>
            </a:r>
            <a:r>
              <a:rPr lang="vi-VN" sz="2000"/>
              <a:t>đư</a:t>
            </a:r>
            <a:r>
              <a:rPr lang="en-US" sz="2000"/>
              <a:t>ợc chọn </a:t>
            </a:r>
            <a:r>
              <a:rPr lang="vi-VN" sz="2000"/>
              <a:t>đ</a:t>
            </a:r>
            <a:r>
              <a:rPr lang="en-US" sz="2000"/>
              <a:t>i thi học sinh giỏi.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44475" y="5991225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Những khó kh</a:t>
            </a:r>
            <a:r>
              <a:rPr lang="vi-VN" sz="2000">
                <a:solidFill>
                  <a:srgbClr val="FF0000"/>
                </a:solidFill>
              </a:rPr>
              <a:t>ă</a:t>
            </a:r>
            <a:r>
              <a:rPr lang="en-US" sz="2000">
                <a:solidFill>
                  <a:srgbClr val="FF0000"/>
                </a:solidFill>
              </a:rPr>
              <a:t>n </a:t>
            </a:r>
            <a:r>
              <a:rPr lang="vi-VN" sz="2000">
                <a:solidFill>
                  <a:srgbClr val="FF0000"/>
                </a:solidFill>
              </a:rPr>
              <a:t>đ</a:t>
            </a:r>
            <a:r>
              <a:rPr lang="en-US" sz="2000">
                <a:solidFill>
                  <a:srgbClr val="FF0000"/>
                </a:solidFill>
              </a:rPr>
              <a:t>ã v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ợt qua, 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ớc m</a:t>
            </a:r>
            <a:r>
              <a:rPr lang="vi-VN" sz="2000">
                <a:solidFill>
                  <a:srgbClr val="FF0000"/>
                </a:solidFill>
              </a:rPr>
              <a:t>ơ</a:t>
            </a:r>
            <a:r>
              <a:rPr lang="en-US" sz="2000">
                <a:solidFill>
                  <a:srgbClr val="FF0000"/>
                </a:solidFill>
              </a:rPr>
              <a:t>                                </a:t>
            </a:r>
            <a:r>
              <a:rPr lang="vi-VN" sz="2000">
                <a:solidFill>
                  <a:srgbClr val="FF0000"/>
                </a:solidFill>
              </a:rPr>
              <a:t>đ</a:t>
            </a:r>
            <a:r>
              <a:rPr lang="en-US" sz="2000">
                <a:solidFill>
                  <a:srgbClr val="FF0000"/>
                </a:solidFill>
              </a:rPr>
              <a:t>ạt </a:t>
            </a:r>
            <a:r>
              <a:rPr lang="vi-VN" sz="2000">
                <a:solidFill>
                  <a:srgbClr val="FF0000"/>
                </a:solidFill>
              </a:rPr>
              <a:t>đư</a:t>
            </a:r>
            <a:r>
              <a:rPr lang="en-US" sz="2000">
                <a:solidFill>
                  <a:srgbClr val="FF0000"/>
                </a:solidFill>
              </a:rPr>
              <a:t>ợc</a:t>
            </a:r>
          </a:p>
        </p:txBody>
      </p:sp>
      <p:pic>
        <p:nvPicPr>
          <p:cNvPr id="7174" name="Picture 9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5075" y="2438400"/>
            <a:ext cx="3886200" cy="426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11125"/>
            <a:ext cx="3962400" cy="2667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5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63500"/>
            <a:ext cx="4343400" cy="2743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6" name="Picture 6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3275" y="3667125"/>
            <a:ext cx="4343400" cy="304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81000" y="2819400"/>
            <a:ext cx="381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Nguyên nhân làm nảy sinh ước mơ đẹp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52400" y="4892675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Những khó khăn đã vượt qua, ước mơ đã đạt được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876800" y="2819400"/>
            <a:ext cx="403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Những cố gắng để đạt được ước mơ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3" grpId="0"/>
      <p:bldP spid="368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/>
          </a:p>
          <a:p>
            <a:pPr algn="ctr"/>
            <a:r>
              <a:rPr lang="en-US" sz="2400" b="1" u="sng"/>
              <a:t>Kể chuyện</a:t>
            </a:r>
          </a:p>
          <a:p>
            <a:pPr algn="ctr"/>
            <a:r>
              <a:rPr lang="en-US" sz="2400" b="1"/>
              <a:t>Kể chuyện </a:t>
            </a:r>
            <a:r>
              <a:rPr lang="vi-VN" sz="2400" b="1"/>
              <a:t>đư</a:t>
            </a:r>
            <a:r>
              <a:rPr lang="en-US" sz="2400" b="1"/>
              <a:t>ợc chứng kiến hoặc tham gia</a:t>
            </a:r>
          </a:p>
          <a:p>
            <a:pPr algn="ctr"/>
            <a:r>
              <a:rPr lang="en-US" sz="2400" b="1">
                <a:solidFill>
                  <a:srgbClr val="FF0066"/>
                </a:solidFill>
              </a:rPr>
              <a:t>Đề bài:</a:t>
            </a:r>
            <a:r>
              <a:rPr lang="en-US" sz="2400" b="1"/>
              <a:t> Kể chuyện về </a:t>
            </a:r>
            <a:r>
              <a:rPr lang="vi-VN" sz="2400" b="1" u="sng"/>
              <a:t>ư</a:t>
            </a:r>
            <a:r>
              <a:rPr lang="en-US" sz="2400" b="1" u="sng"/>
              <a:t>ớc m</a:t>
            </a:r>
            <a:r>
              <a:rPr lang="vi-VN" sz="2400" b="1" u="sng"/>
              <a:t>ơ</a:t>
            </a:r>
            <a:r>
              <a:rPr lang="en-US" sz="2400" b="1" u="sng"/>
              <a:t> </a:t>
            </a:r>
            <a:r>
              <a:rPr lang="vi-VN" sz="2400" b="1" u="sng"/>
              <a:t>đ</a:t>
            </a:r>
            <a:r>
              <a:rPr lang="en-US" sz="2400" b="1" u="sng"/>
              <a:t>ẹp của em</a:t>
            </a:r>
            <a:r>
              <a:rPr lang="en-US" sz="2400" b="1"/>
              <a:t> hoặc </a:t>
            </a:r>
            <a:r>
              <a:rPr lang="en-US" sz="2400" b="1" u="sng"/>
              <a:t>của bạn bè, ng</a:t>
            </a:r>
            <a:r>
              <a:rPr lang="vi-VN" sz="2400" b="1" u="sng"/>
              <a:t>ư</a:t>
            </a:r>
            <a:r>
              <a:rPr lang="en-US" sz="2400" b="1" u="sng"/>
              <a:t>ời thân</a:t>
            </a:r>
            <a:r>
              <a:rPr lang="en-US" sz="2400" b="1"/>
              <a:t>.</a:t>
            </a:r>
          </a:p>
          <a:p>
            <a:r>
              <a:rPr lang="en-US" sz="2400" b="1"/>
              <a:t>1. Yêu cầu của </a:t>
            </a:r>
            <a:r>
              <a:rPr lang="vi-VN" sz="2400" b="1"/>
              <a:t>đ</a:t>
            </a:r>
            <a:r>
              <a:rPr lang="en-US" sz="2400" b="1"/>
              <a:t>ề:</a:t>
            </a:r>
          </a:p>
          <a:p>
            <a:r>
              <a:rPr lang="en-US" sz="2400" b="1"/>
              <a:t>2. Các h</a:t>
            </a:r>
            <a:r>
              <a:rPr lang="vi-VN" sz="2400" b="1"/>
              <a:t>ư</a:t>
            </a:r>
            <a:r>
              <a:rPr lang="en-US" sz="2400" b="1"/>
              <a:t>ớng xây dựng cốt truyện:</a:t>
            </a:r>
            <a:endParaRPr lang="en-US" sz="200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2663825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3. Dàn ý của bài v</a:t>
            </a:r>
            <a:r>
              <a:rPr lang="vi-VN" sz="2400" b="1"/>
              <a:t>ă</a:t>
            </a:r>
            <a:r>
              <a:rPr lang="en-US" sz="2400" b="1"/>
              <a:t>n kể chuyện: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45720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3200400"/>
            <a:ext cx="9448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Tên câu chuyện: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Trình tự câu chuyện: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/>
              <a:t>Mở </a:t>
            </a:r>
            <a:r>
              <a:rPr lang="vi-VN" sz="2400" b="1"/>
              <a:t>đ</a:t>
            </a:r>
            <a:r>
              <a:rPr lang="en-US" sz="2400" b="1"/>
              <a:t>ầu : giới thiệu </a:t>
            </a:r>
            <a:r>
              <a:rPr lang="vi-VN" sz="2400" b="1"/>
              <a:t>ư</a:t>
            </a:r>
            <a:r>
              <a:rPr lang="en-US" sz="2400" b="1"/>
              <a:t>ớc m</a:t>
            </a:r>
            <a:r>
              <a:rPr lang="vi-VN" sz="2400" b="1"/>
              <a:t>ơ</a:t>
            </a:r>
            <a:r>
              <a:rPr lang="en-US" sz="2400" b="1"/>
              <a:t> của em hay của bạn bè, ng</a:t>
            </a:r>
            <a:r>
              <a:rPr lang="vi-VN" sz="2400" b="1"/>
              <a:t>ư</a:t>
            </a:r>
            <a:r>
              <a:rPr lang="en-US" sz="2400" b="1"/>
              <a:t>ời thân.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/>
              <a:t>Diễn biến: các việc </a:t>
            </a:r>
            <a:r>
              <a:rPr lang="vi-VN" sz="2400" b="1"/>
              <a:t>đ</a:t>
            </a:r>
            <a:r>
              <a:rPr lang="en-US" sz="2400" b="1"/>
              <a:t>ã làm </a:t>
            </a:r>
            <a:r>
              <a:rPr lang="vi-VN" sz="2400" b="1"/>
              <a:t>đ</a:t>
            </a:r>
            <a:r>
              <a:rPr lang="en-US" sz="2400" b="1"/>
              <a:t>ể thực hiện </a:t>
            </a:r>
            <a:r>
              <a:rPr lang="vi-VN" sz="2400" b="1"/>
              <a:t>ư</a:t>
            </a:r>
            <a:r>
              <a:rPr lang="en-US" sz="2400" b="1"/>
              <a:t>ớc m</a:t>
            </a:r>
            <a:r>
              <a:rPr lang="vi-VN" sz="2400" b="1"/>
              <a:t>ơ</a:t>
            </a:r>
            <a:r>
              <a:rPr lang="en-US" sz="2400" b="1"/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/>
              <a:t>Kết thúc: Kết quả của </a:t>
            </a:r>
            <a:r>
              <a:rPr lang="vi-VN" sz="2400" b="1"/>
              <a:t>ư</a:t>
            </a:r>
            <a:r>
              <a:rPr lang="en-US" sz="2400" b="1"/>
              <a:t>ớc m</a:t>
            </a:r>
            <a:r>
              <a:rPr lang="vi-VN" sz="2000"/>
              <a:t>ơ</a:t>
            </a:r>
            <a:r>
              <a:rPr lang="en-US" sz="2000"/>
              <a:t>.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0" y="6048375"/>
            <a:ext cx="83820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4. Thực hành kể chuyện.</a:t>
            </a:r>
          </a:p>
          <a:p>
            <a:pPr>
              <a:spcBef>
                <a:spcPct val="50000"/>
              </a:spcBef>
            </a:pPr>
            <a:r>
              <a:rPr lang="en-US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/>
          </a:p>
          <a:p>
            <a:pPr algn="ctr"/>
            <a:r>
              <a:rPr lang="en-US" sz="2400" b="1" u="sng"/>
              <a:t>Kể chuyện</a:t>
            </a:r>
          </a:p>
          <a:p>
            <a:pPr algn="ctr"/>
            <a:r>
              <a:rPr lang="en-US" sz="2400" b="1"/>
              <a:t>Kể chuyện </a:t>
            </a:r>
            <a:r>
              <a:rPr lang="vi-VN" sz="2400" b="1"/>
              <a:t>đư</a:t>
            </a:r>
            <a:r>
              <a:rPr lang="en-US" sz="2400" b="1"/>
              <a:t>ợc chứng kiến hoặc tham gia</a:t>
            </a:r>
          </a:p>
          <a:p>
            <a:pPr algn="ctr"/>
            <a:endParaRPr lang="en-US" sz="2400" b="1"/>
          </a:p>
          <a:p>
            <a:pPr algn="ctr"/>
            <a:r>
              <a:rPr lang="en-US" sz="2400" b="1"/>
              <a:t>Đề bài: Kể chuyện về </a:t>
            </a:r>
            <a:r>
              <a:rPr lang="vi-VN" sz="2400" b="1" u="sng"/>
              <a:t>ư</a:t>
            </a:r>
            <a:r>
              <a:rPr lang="en-US" sz="2400" b="1" u="sng"/>
              <a:t>ớc m</a:t>
            </a:r>
            <a:r>
              <a:rPr lang="vi-VN" sz="2400" b="1" u="sng"/>
              <a:t>ơ</a:t>
            </a:r>
            <a:r>
              <a:rPr lang="en-US" sz="2400" b="1" u="sng"/>
              <a:t> </a:t>
            </a:r>
            <a:r>
              <a:rPr lang="vi-VN" sz="2400" b="1" u="sng"/>
              <a:t>đ</a:t>
            </a:r>
            <a:r>
              <a:rPr lang="en-US" sz="2400" b="1" u="sng"/>
              <a:t>ẹp của em</a:t>
            </a:r>
            <a:r>
              <a:rPr lang="en-US" sz="2400" b="1"/>
              <a:t> hoặc </a:t>
            </a:r>
            <a:r>
              <a:rPr lang="en-US" sz="2400" b="1" u="sng"/>
              <a:t>của bạn bè, ng</a:t>
            </a:r>
            <a:r>
              <a:rPr lang="vi-VN" sz="2400" b="1" u="sng"/>
              <a:t>ư</a:t>
            </a:r>
            <a:r>
              <a:rPr lang="en-US" sz="2400" b="1" u="sng"/>
              <a:t>ời thân</a:t>
            </a:r>
            <a:r>
              <a:rPr lang="en-US" sz="2400" b="1"/>
              <a:t>.</a:t>
            </a:r>
          </a:p>
          <a:p>
            <a:pPr algn="ctr">
              <a:spcBef>
                <a:spcPct val="50000"/>
              </a:spcBef>
            </a:pPr>
            <a:endParaRPr lang="en-US" sz="2400" b="1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2392363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                               </a:t>
            </a:r>
            <a:r>
              <a:rPr lang="en-US" sz="2400" b="1">
                <a:solidFill>
                  <a:srgbClr val="FF0066"/>
                </a:solidFill>
              </a:rPr>
              <a:t>Tiêu chí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ánh giá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7200" y="3033713"/>
            <a:ext cx="84582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b="1"/>
              <a:t>Nội dung: 7 </a:t>
            </a:r>
            <a:r>
              <a:rPr lang="vi-VN" sz="2400" b="1"/>
              <a:t>đ</a:t>
            </a:r>
            <a:r>
              <a:rPr lang="en-US" sz="2400" b="1"/>
              <a:t>iểm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/>
              <a:t>       - Đúng với yêu cầu </a:t>
            </a:r>
            <a:r>
              <a:rPr lang="vi-VN" sz="2400" b="1"/>
              <a:t>đ</a:t>
            </a:r>
            <a:r>
              <a:rPr lang="en-US" sz="2400" b="1"/>
              <a:t>ề bài 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/>
              <a:t>       - Trình tự hợp lí.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/>
              <a:t>2. Phong cách diễn </a:t>
            </a:r>
            <a:r>
              <a:rPr lang="vi-VN" sz="2400" b="1"/>
              <a:t>đ</a:t>
            </a:r>
            <a:r>
              <a:rPr lang="en-US" sz="2400" b="1"/>
              <a:t>ạt: 3 </a:t>
            </a:r>
            <a:r>
              <a:rPr lang="vi-VN" sz="2400" b="1"/>
              <a:t>đ</a:t>
            </a:r>
            <a:r>
              <a:rPr lang="en-US" sz="2400" b="1"/>
              <a:t>iểm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/>
              <a:t>       - Lời kể tự nhiên, sinh </a:t>
            </a:r>
            <a:r>
              <a:rPr lang="vi-VN" sz="2400" b="1"/>
              <a:t>đ</a:t>
            </a:r>
            <a:r>
              <a:rPr lang="en-US" sz="2400" b="1"/>
              <a:t>ộng, kết hợp lời nói với cử chỉ </a:t>
            </a:r>
            <a:r>
              <a:rPr lang="vi-VN" sz="2400" b="1"/>
              <a:t>đ</a:t>
            </a:r>
            <a:r>
              <a:rPr lang="en-US" sz="2400" b="1"/>
              <a:t>iệu bộ.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866</Words>
  <Application>Microsoft Office PowerPoint</Application>
  <PresentationFormat>On-screen Show (4:3)</PresentationFormat>
  <Paragraphs>67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Sao Do - Chi Linh - HD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Cty Ha Khanh</dc:creator>
  <cp:lastModifiedBy>CSTeam</cp:lastModifiedBy>
  <cp:revision>42</cp:revision>
  <dcterms:created xsi:type="dcterms:W3CDTF">2009-10-22T15:09:26Z</dcterms:created>
  <dcterms:modified xsi:type="dcterms:W3CDTF">2016-06-30T01:34:26Z</dcterms:modified>
</cp:coreProperties>
</file>